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arlow Bold" charset="1" panose="00000800000000000000"/>
      <p:regular r:id="rId20"/>
    </p:embeddedFont>
    <p:embeddedFont>
      <p:font typeface="Barlow" charset="1" panose="00000500000000000000"/>
      <p:regular r:id="rId21"/>
    </p:embeddedFont>
    <p:embeddedFont>
      <p:font typeface="Open Sans Bold" charset="1" panose="020B0806030504020204"/>
      <p:regular r:id="rId22"/>
    </p:embeddedFont>
    <p:embeddedFont>
      <p:font typeface="Open Sans" charset="1" panose="020B0606030504020204"/>
      <p:regular r:id="rId23"/>
    </p:embeddedFont>
    <p:embeddedFont>
      <p:font typeface="Barlow Italic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4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8.pn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56" r="-21545" b="-17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6258" y="327543"/>
            <a:ext cx="1067548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PROGETTO DI INTELLIGENZA ARTIFICIALE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15890" y="279918"/>
            <a:ext cx="1702707" cy="1699302"/>
          </a:xfrm>
          <a:custGeom>
            <a:avLst/>
            <a:gdLst/>
            <a:ahLst/>
            <a:cxnLst/>
            <a:rect r="r" b="b" t="t" l="l"/>
            <a:pathLst>
              <a:path h="1699302" w="1702707">
                <a:moveTo>
                  <a:pt x="0" y="0"/>
                </a:moveTo>
                <a:lnTo>
                  <a:pt x="1702708" y="0"/>
                </a:lnTo>
                <a:lnTo>
                  <a:pt x="1702708" y="1699302"/>
                </a:lnTo>
                <a:lnTo>
                  <a:pt x="0" y="1699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25759" y="279918"/>
            <a:ext cx="1667083" cy="1600841"/>
          </a:xfrm>
          <a:custGeom>
            <a:avLst/>
            <a:gdLst/>
            <a:ahLst/>
            <a:cxnLst/>
            <a:rect r="r" b="b" t="t" l="l"/>
            <a:pathLst>
              <a:path h="1600841" w="1667083">
                <a:moveTo>
                  <a:pt x="0" y="0"/>
                </a:moveTo>
                <a:lnTo>
                  <a:pt x="1667082" y="0"/>
                </a:lnTo>
                <a:lnTo>
                  <a:pt x="1667082" y="1600841"/>
                </a:lnTo>
                <a:lnTo>
                  <a:pt x="0" y="160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9407" y="1139094"/>
            <a:ext cx="872918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 G-EVAL-Dialogue: 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Un nuovo approccio alla valutazione dei modelli NLG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5890" y="6009328"/>
            <a:ext cx="4166553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Docenti: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Prof. Vincenzo Deufemia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Dott. Gaetano Cimino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Studenti: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Cavaliere Mattia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Citro Carmine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Nunziata Vincenzo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0525029" cy="10287000"/>
          </a:xfrm>
          <a:prstGeom prst="rect">
            <a:avLst/>
          </a:prstGeom>
          <a:solidFill>
            <a:srgbClr val="7177A3">
              <a:alpha val="89804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1400755" y="2917513"/>
            <a:ext cx="6360944" cy="6352993"/>
          </a:xfrm>
          <a:custGeom>
            <a:avLst/>
            <a:gdLst/>
            <a:ahLst/>
            <a:cxnLst/>
            <a:rect r="r" b="b" t="t" l="l"/>
            <a:pathLst>
              <a:path h="6352993" w="6360944">
                <a:moveTo>
                  <a:pt x="0" y="0"/>
                </a:moveTo>
                <a:lnTo>
                  <a:pt x="6360945" y="0"/>
                </a:lnTo>
                <a:lnTo>
                  <a:pt x="6360945" y="6352993"/>
                </a:lnTo>
                <a:lnTo>
                  <a:pt x="0" y="6352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514350"/>
            <a:ext cx="1238667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Esperimenti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466235" y="-9283546"/>
            <a:ext cx="14743208" cy="16526716"/>
          </a:xfrm>
          <a:custGeom>
            <a:avLst/>
            <a:gdLst/>
            <a:ahLst/>
            <a:cxnLst/>
            <a:rect r="r" b="b" t="t" l="l"/>
            <a:pathLst>
              <a:path h="16526716" w="14743208">
                <a:moveTo>
                  <a:pt x="0" y="0"/>
                </a:moveTo>
                <a:lnTo>
                  <a:pt x="14743208" y="0"/>
                </a:lnTo>
                <a:lnTo>
                  <a:pt x="14743208" y="16526716"/>
                </a:lnTo>
                <a:lnTo>
                  <a:pt x="0" y="1652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84861" y="-11166405"/>
            <a:ext cx="14743208" cy="16526716"/>
          </a:xfrm>
          <a:custGeom>
            <a:avLst/>
            <a:gdLst/>
            <a:ahLst/>
            <a:cxnLst/>
            <a:rect r="r" b="b" t="t" l="l"/>
            <a:pathLst>
              <a:path h="16526716" w="14743208">
                <a:moveTo>
                  <a:pt x="0" y="0"/>
                </a:moveTo>
                <a:lnTo>
                  <a:pt x="14743208" y="0"/>
                </a:lnTo>
                <a:lnTo>
                  <a:pt x="14743208" y="16526716"/>
                </a:lnTo>
                <a:lnTo>
                  <a:pt x="0" y="16526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625" y="1485900"/>
            <a:ext cx="9027596" cy="690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Esperimenti condotti: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E1:</a:t>
            </a:r>
            <a:r>
              <a:rPr lang="en-US" b="true" sz="2499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99">
                <a:solidFill>
                  <a:srgbClr val="F4F4F4"/>
                </a:solidFill>
                <a:latin typeface="Open Sans"/>
                <a:ea typeface="Open Sans"/>
                <a:cs typeface="Open Sans"/>
                <a:sym typeface="Open Sans"/>
              </a:rPr>
              <a:t>Valutazione di un dialogo sul dataset DSTC9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E2:</a:t>
            </a:r>
            <a:r>
              <a:rPr lang="en-US" b="true" sz="2499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99">
                <a:solidFill>
                  <a:srgbClr val="F4F4F4"/>
                </a:solidFill>
                <a:latin typeface="Open Sans"/>
                <a:ea typeface="Open Sans"/>
                <a:cs typeface="Open Sans"/>
                <a:sym typeface="Open Sans"/>
              </a:rPr>
              <a:t>Valutazione della risposta ad un dialogo sul dataset DSTC9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E3:</a:t>
            </a:r>
            <a:r>
              <a:rPr lang="en-US" b="true" sz="2499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99">
                <a:solidFill>
                  <a:srgbClr val="F4F4F4"/>
                </a:solidFill>
                <a:latin typeface="Open Sans"/>
                <a:ea typeface="Open Sans"/>
                <a:cs typeface="Open Sans"/>
                <a:sym typeface="Open Sans"/>
              </a:rPr>
              <a:t>Valutazione della risposta ad un dialogo sul dataset Topical-Chat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000" b="true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Parametri tecnici: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temperatura</a:t>
            </a:r>
            <a:r>
              <a:rPr lang="en-US" b="true" sz="3000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F4F4F4"/>
                </a:solidFill>
                <a:latin typeface="Open Sans"/>
                <a:ea typeface="Open Sans"/>
                <a:cs typeface="Open Sans"/>
                <a:sym typeface="Open Sans"/>
              </a:rPr>
              <a:t>= 1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top_p</a:t>
            </a:r>
            <a:r>
              <a:rPr lang="en-US" b="true" sz="3000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F4F4F4"/>
                </a:solidFill>
                <a:latin typeface="Open Sans"/>
                <a:ea typeface="Open Sans"/>
                <a:cs typeface="Open Sans"/>
                <a:sym typeface="Open Sans"/>
              </a:rPr>
              <a:t>= 1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frequency penality</a:t>
            </a:r>
            <a:r>
              <a:rPr lang="en-US" b="true" sz="3000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F4F4F4"/>
                </a:solidFill>
                <a:latin typeface="Open Sans"/>
                <a:ea typeface="Open Sans"/>
                <a:cs typeface="Open Sans"/>
                <a:sym typeface="Open Sans"/>
              </a:rPr>
              <a:t>= 0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presence penality</a:t>
            </a:r>
            <a:r>
              <a:rPr lang="en-US" b="true" sz="3000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F4F4F4"/>
                </a:solidFill>
                <a:latin typeface="Open Sans"/>
                <a:ea typeface="Open Sans"/>
                <a:cs typeface="Open Sans"/>
                <a:sym typeface="Open Sans"/>
              </a:rPr>
              <a:t>= 0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b="true" sz="3000">
                <a:solidFill>
                  <a:srgbClr val="EE9F2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</a:t>
            </a:r>
            <a:r>
              <a:rPr lang="en-US" b="true" sz="3000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000">
                <a:solidFill>
                  <a:srgbClr val="F4F4F4"/>
                </a:solidFill>
                <a:latin typeface="Open Sans"/>
                <a:ea typeface="Open Sans"/>
                <a:cs typeface="Open Sans"/>
                <a:sym typeface="Open Sans"/>
              </a:rPr>
              <a:t>= 20</a:t>
            </a:r>
            <a:r>
              <a:rPr lang="en-US" b="true" sz="3000">
                <a:solidFill>
                  <a:srgbClr val="F4F4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4533" y="-127972"/>
            <a:ext cx="10525029" cy="10414972"/>
          </a:xfrm>
          <a:prstGeom prst="rect">
            <a:avLst/>
          </a:prstGeom>
          <a:solidFill>
            <a:srgbClr val="7177A3">
              <a:alpha val="89804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1279175" y="4096541"/>
            <a:ext cx="6253233" cy="5161759"/>
          </a:xfrm>
          <a:custGeom>
            <a:avLst/>
            <a:gdLst/>
            <a:ahLst/>
            <a:cxnLst/>
            <a:rect r="r" b="b" t="t" l="l"/>
            <a:pathLst>
              <a:path h="5161759" w="6253233">
                <a:moveTo>
                  <a:pt x="0" y="0"/>
                </a:moveTo>
                <a:lnTo>
                  <a:pt x="6253233" y="0"/>
                </a:lnTo>
                <a:lnTo>
                  <a:pt x="6253233" y="5161759"/>
                </a:lnTo>
                <a:lnTo>
                  <a:pt x="0" y="5161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514350"/>
            <a:ext cx="1238667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Risultati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9012" y="1418913"/>
            <a:ext cx="5364480" cy="809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 b="true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Risultati principali: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DSTC9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(Valutazione intero dialogo):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Spearman’s: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ρ = 0.1683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Kendall’s:</a:t>
            </a:r>
            <a:r>
              <a:rPr lang="en-US" b="true" sz="24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τ = 0.1212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Pearson: </a:t>
            </a:r>
            <a:r>
              <a:rPr lang="en-US" sz="2499" i="true">
                <a:solidFill>
                  <a:srgbClr val="F4F4F4"/>
                </a:solidFill>
                <a:latin typeface="Barlow Italics"/>
                <a:ea typeface="Barlow Italics"/>
                <a:cs typeface="Barlow Italics"/>
                <a:sym typeface="Barlow Italics"/>
              </a:rPr>
              <a:t>r</a:t>
            </a:r>
            <a:r>
              <a:rPr lang="en-US" sz="2499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rPr>
              <a:t>=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0.1885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DSTC9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(Valutazione risposta):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Spearman’s: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ρ = 0.1913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Kendall’s: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τ = 13.92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Pearson: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 i="true">
                <a:solidFill>
                  <a:srgbClr val="FFFFFF"/>
                </a:solidFill>
                <a:latin typeface="Barlow Italics"/>
                <a:ea typeface="Barlow Italics"/>
                <a:cs typeface="Barlow Italics"/>
                <a:sym typeface="Barlow Italics"/>
              </a:rPr>
              <a:t>r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=0.1927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Topical-Chat: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Spearman’s: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ρ = 0.4574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Kendall’s: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τ = 0.3804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Pearson: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499" i="true">
                <a:solidFill>
                  <a:srgbClr val="FFFFFF"/>
                </a:solidFill>
                <a:latin typeface="Barlow Italics"/>
                <a:ea typeface="Barlow Italics"/>
                <a:cs typeface="Barlow Italics"/>
                <a:sym typeface="Barlow Italics"/>
              </a:rPr>
              <a:t>r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= 0.4900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Confronto con risultati originali: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GPT-3.5: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ρ = 0.574, τ = 0.585</a:t>
            </a:r>
          </a:p>
          <a:p>
            <a:pPr algn="l" marL="1079499" indent="-359833" lvl="2">
              <a:lnSpc>
                <a:spcPts val="3749"/>
              </a:lnSpc>
              <a:buFont typeface="Arial"/>
              <a:buChar char="⚬"/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GPT-4: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ρ = 0.575, τ = 0.588</a:t>
            </a:r>
          </a:p>
          <a:p>
            <a:pPr algn="l">
              <a:lnSpc>
                <a:spcPts val="374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466235" y="-9080157"/>
            <a:ext cx="14743208" cy="16526716"/>
          </a:xfrm>
          <a:custGeom>
            <a:avLst/>
            <a:gdLst/>
            <a:ahLst/>
            <a:cxnLst/>
            <a:rect r="r" b="b" t="t" l="l"/>
            <a:pathLst>
              <a:path h="16526716" w="14743208">
                <a:moveTo>
                  <a:pt x="0" y="0"/>
                </a:moveTo>
                <a:lnTo>
                  <a:pt x="14743208" y="0"/>
                </a:lnTo>
                <a:lnTo>
                  <a:pt x="14743208" y="16526716"/>
                </a:lnTo>
                <a:lnTo>
                  <a:pt x="0" y="16526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89692" y="-6749195"/>
            <a:ext cx="14743208" cy="16526716"/>
          </a:xfrm>
          <a:custGeom>
            <a:avLst/>
            <a:gdLst/>
            <a:ahLst/>
            <a:cxnLst/>
            <a:rect r="r" b="b" t="t" l="l"/>
            <a:pathLst>
              <a:path h="16526716" w="14743208">
                <a:moveTo>
                  <a:pt x="0" y="0"/>
                </a:moveTo>
                <a:lnTo>
                  <a:pt x="14743208" y="0"/>
                </a:lnTo>
                <a:lnTo>
                  <a:pt x="14743208" y="16526716"/>
                </a:lnTo>
                <a:lnTo>
                  <a:pt x="0" y="16526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17282" y="-2614927"/>
            <a:ext cx="14743208" cy="16526716"/>
          </a:xfrm>
          <a:custGeom>
            <a:avLst/>
            <a:gdLst/>
            <a:ahLst/>
            <a:cxnLst/>
            <a:rect r="r" b="b" t="t" l="l"/>
            <a:pathLst>
              <a:path h="16526716" w="14743208">
                <a:moveTo>
                  <a:pt x="0" y="0"/>
                </a:moveTo>
                <a:lnTo>
                  <a:pt x="14743208" y="0"/>
                </a:lnTo>
                <a:lnTo>
                  <a:pt x="14743208" y="16526716"/>
                </a:lnTo>
                <a:lnTo>
                  <a:pt x="0" y="16526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86792" y="-3205461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6" y="0"/>
                </a:lnTo>
                <a:lnTo>
                  <a:pt x="7034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94412" y="-308655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571500"/>
            <a:ext cx="1623060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Analisi delle 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1611286"/>
            <a:ext cx="718116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Fattori che hanno influenzato i risultati: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2848704"/>
            <a:ext cx="7495458" cy="278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Modello meno potente rispetto a 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GPT-3.5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GPT-4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Approssimazione 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dell’Overall Quality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rispetto ai criteri singoli.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Dimensione ridotta del dataset rispetto agli esperimenti originali.</a:t>
            </a:r>
          </a:p>
          <a:p>
            <a:pPr algn="l">
              <a:lnSpc>
                <a:spcPts val="2749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428625" y="2416148"/>
            <a:ext cx="749545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428625" y="5957029"/>
            <a:ext cx="749545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658476" y="3070759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94412" y="5668286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111598" y="5894466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57398" y="2576966"/>
            <a:ext cx="5238884" cy="6634999"/>
          </a:xfrm>
          <a:custGeom>
            <a:avLst/>
            <a:gdLst/>
            <a:ahLst/>
            <a:cxnLst/>
            <a:rect r="r" b="b" t="t" l="l"/>
            <a:pathLst>
              <a:path h="6634999" w="5238884">
                <a:moveTo>
                  <a:pt x="0" y="0"/>
                </a:moveTo>
                <a:lnTo>
                  <a:pt x="5238885" y="0"/>
                </a:lnTo>
                <a:lnTo>
                  <a:pt x="5238885" y="6634999"/>
                </a:lnTo>
                <a:lnTo>
                  <a:pt x="0" y="66349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31138" y="6428105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9305" y="-3879475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442328" y="2024148"/>
            <a:ext cx="8652843" cy="7234152"/>
            <a:chOff x="0" y="0"/>
            <a:chExt cx="11537124" cy="964553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10104" t="0" r="10104" b="0"/>
            <a:stretch>
              <a:fillRect/>
            </a:stretch>
          </p:blipFill>
          <p:spPr>
            <a:xfrm flipH="false" flipV="false">
              <a:off x="0" y="0"/>
              <a:ext cx="11537124" cy="964553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428625" y="428625"/>
            <a:ext cx="1530022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Conclusioni e Lavori Futuri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1514" y="1581150"/>
            <a:ext cx="7650112" cy="569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Conclusioni: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G-EVAL è un framework promettente per la valutazione della NLG.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Le performance dipendono fortemente dal modello LLM utilizzato.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</a:p>
          <a:p>
            <a:pPr algn="l">
              <a:lnSpc>
                <a:spcPts val="2749"/>
              </a:lnSpc>
              <a:spcBef>
                <a:spcPct val="0"/>
              </a:spcBef>
            </a:pPr>
          </a:p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Prossimi passi: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Usare un LLM più grande (es. Llama 3 40B).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Testare criteri di valutazione più dettagliati.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Applicare G-EVAL ad altri dataset.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924" t="-82651" r="-2995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588556" y="-41148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352425"/>
            <a:ext cx="81153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Grazie mille per l’attenzione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28002" y="5969669"/>
            <a:ext cx="2130883" cy="2126622"/>
          </a:xfrm>
          <a:custGeom>
            <a:avLst/>
            <a:gdLst/>
            <a:ahLst/>
            <a:cxnLst/>
            <a:rect r="r" b="b" t="t" l="l"/>
            <a:pathLst>
              <a:path h="2126622" w="2130883">
                <a:moveTo>
                  <a:pt x="0" y="0"/>
                </a:moveTo>
                <a:lnTo>
                  <a:pt x="2130883" y="0"/>
                </a:lnTo>
                <a:lnTo>
                  <a:pt x="2130883" y="2126622"/>
                </a:lnTo>
                <a:lnTo>
                  <a:pt x="0" y="2126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83402" y="5969669"/>
            <a:ext cx="2148116" cy="2062760"/>
          </a:xfrm>
          <a:custGeom>
            <a:avLst/>
            <a:gdLst/>
            <a:ahLst/>
            <a:cxnLst/>
            <a:rect r="r" b="b" t="t" l="l"/>
            <a:pathLst>
              <a:path h="2062760" w="2148116">
                <a:moveTo>
                  <a:pt x="0" y="0"/>
                </a:moveTo>
                <a:lnTo>
                  <a:pt x="2148115" y="0"/>
                </a:lnTo>
                <a:lnTo>
                  <a:pt x="2148115" y="2062760"/>
                </a:lnTo>
                <a:lnTo>
                  <a:pt x="0" y="2062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3740956" y="-39624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3893356" y="-38100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4045756" y="-36576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4198156" y="-35052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4350556" y="-33528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4502956" y="-32004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4655356" y="-30480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4807756" y="-28956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4960156" y="-274320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734148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341488" y="0"/>
                </a:lnTo>
                <a:lnTo>
                  <a:pt x="7341488" y="822960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0">
            <a:off x="12277811" y="-3048000"/>
            <a:ext cx="11791778" cy="13218247"/>
          </a:xfrm>
          <a:custGeom>
            <a:avLst/>
            <a:gdLst/>
            <a:ahLst/>
            <a:cxnLst/>
            <a:rect r="r" b="b" t="t" l="l"/>
            <a:pathLst>
              <a:path h="13218247" w="11791778">
                <a:moveTo>
                  <a:pt x="11791778" y="13218247"/>
                </a:moveTo>
                <a:lnTo>
                  <a:pt x="0" y="13218247"/>
                </a:lnTo>
                <a:lnTo>
                  <a:pt x="0" y="0"/>
                </a:lnTo>
                <a:lnTo>
                  <a:pt x="11791778" y="0"/>
                </a:lnTo>
                <a:lnTo>
                  <a:pt x="11791778" y="1321824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69856">
            <a:off x="10605983" y="3818044"/>
            <a:ext cx="8279242" cy="7265447"/>
          </a:xfrm>
          <a:custGeom>
            <a:avLst/>
            <a:gdLst/>
            <a:ahLst/>
            <a:cxnLst/>
            <a:rect r="r" b="b" t="t" l="l"/>
            <a:pathLst>
              <a:path h="7265447" w="8279242">
                <a:moveTo>
                  <a:pt x="8279241" y="1773604"/>
                </a:moveTo>
                <a:lnTo>
                  <a:pt x="1420042" y="0"/>
                </a:lnTo>
                <a:lnTo>
                  <a:pt x="0" y="5491843"/>
                </a:lnTo>
                <a:lnTo>
                  <a:pt x="6859199" y="7265447"/>
                </a:lnTo>
                <a:lnTo>
                  <a:pt x="8279241" y="1773604"/>
                </a:lnTo>
                <a:close/>
              </a:path>
            </a:pathLst>
          </a:custGeom>
          <a:blipFill>
            <a:blip r:embed="rId3"/>
            <a:stretch>
              <a:fillRect l="-4802" t="0" r="-480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75690" y="8476387"/>
            <a:ext cx="11192597" cy="8229600"/>
          </a:xfrm>
          <a:custGeom>
            <a:avLst/>
            <a:gdLst/>
            <a:ahLst/>
            <a:cxnLst/>
            <a:rect r="r" b="b" t="t" l="l"/>
            <a:pathLst>
              <a:path h="8229600" w="11192597">
                <a:moveTo>
                  <a:pt x="0" y="0"/>
                </a:moveTo>
                <a:lnTo>
                  <a:pt x="11192597" y="0"/>
                </a:lnTo>
                <a:lnTo>
                  <a:pt x="111925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192" r="0" b="-2619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88493" y="-5195250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6" y="0"/>
                </a:lnTo>
                <a:lnTo>
                  <a:pt x="7034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428625"/>
            <a:ext cx="587375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Obiettivo del progetto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1579797"/>
            <a:ext cx="10788523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Implementazione del framework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 G-EVAL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per il task di valutazione di dialoghi: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625" y="2562493"/>
            <a:ext cx="10788523" cy="372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Comprendere la metrica di valutazione G-EVAL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Sviluppo di un’implementazione del framework di G-EVAL per la valutazione di dialoghi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Dimostrare la flessibilità del framework</a:t>
            </a:r>
          </a:p>
          <a:p>
            <a:pPr algn="l">
              <a:lnSpc>
                <a:spcPts val="3249"/>
              </a:lnSpc>
            </a:pPr>
          </a:p>
          <a:p>
            <a:pPr algn="l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Valutazione dei risultati ottenuti da G-EVAL tramite l’utilizzo di metriche di meta-valutazione (Spearman, Pearson e Kendall’s-Tau)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5766737" y="7588786"/>
            <a:ext cx="9880209" cy="10824127"/>
          </a:xfrm>
          <a:custGeom>
            <a:avLst/>
            <a:gdLst/>
            <a:ahLst/>
            <a:cxnLst/>
            <a:rect r="r" b="b" t="t" l="l"/>
            <a:pathLst>
              <a:path h="10824127" w="9880209">
                <a:moveTo>
                  <a:pt x="0" y="0"/>
                </a:moveTo>
                <a:lnTo>
                  <a:pt x="9880209" y="0"/>
                </a:lnTo>
                <a:lnTo>
                  <a:pt x="9880209" y="10824127"/>
                </a:lnTo>
                <a:lnTo>
                  <a:pt x="0" y="10824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35" t="0" r="-9035" b="-2075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54091" t="-12592" r="-803" b="-106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3500"/>
            <a:ext cx="6423678" cy="5579042"/>
          </a:xfrm>
          <a:custGeom>
            <a:avLst/>
            <a:gdLst/>
            <a:ahLst/>
            <a:cxnLst/>
            <a:rect r="r" b="b" t="t" l="l"/>
            <a:pathLst>
              <a:path h="5579042" w="6423678">
                <a:moveTo>
                  <a:pt x="0" y="0"/>
                </a:moveTo>
                <a:lnTo>
                  <a:pt x="6423678" y="0"/>
                </a:lnTo>
                <a:lnTo>
                  <a:pt x="6423678" y="5579042"/>
                </a:lnTo>
                <a:lnTo>
                  <a:pt x="0" y="5579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424758" y="660774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43818" y="-2482896"/>
            <a:ext cx="5241371" cy="5241371"/>
          </a:xfrm>
          <a:custGeom>
            <a:avLst/>
            <a:gdLst/>
            <a:ahLst/>
            <a:cxnLst/>
            <a:rect r="r" b="b" t="t" l="l"/>
            <a:pathLst>
              <a:path h="5241371" w="5241371">
                <a:moveTo>
                  <a:pt x="0" y="0"/>
                </a:moveTo>
                <a:lnTo>
                  <a:pt x="5241371" y="0"/>
                </a:lnTo>
                <a:lnTo>
                  <a:pt x="5241371" y="5241371"/>
                </a:lnTo>
                <a:lnTo>
                  <a:pt x="0" y="524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428625"/>
            <a:ext cx="641634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Panoramica di G-EVAL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1581150"/>
            <a:ext cx="11549380" cy="2523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Caratteristiche di </a:t>
            </a: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G-EVAL: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Framework basato su LLM per la valutazione della NLG.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Usa la tecnica </a:t>
            </a: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Chain-of-Thought (CoT)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per generare valutazioni contestualizzate.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Pondera i punteggi basandosi sulle probabilità generate dall’LLM.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5858" y="6191175"/>
            <a:ext cx="9961245" cy="183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Differenze con i metodi tradizionali: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Ha una maggiore correlazione con il giudizio umano.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È adattabile a diversi task senza dover ridefinire metriche specifiche</a:t>
            </a:r>
            <a:r>
              <a:rPr lang="en-US" b="true" sz="2499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87295" y="-2031285"/>
            <a:ext cx="7034386" cy="8229600"/>
          </a:xfrm>
          <a:custGeom>
            <a:avLst/>
            <a:gdLst/>
            <a:ahLst/>
            <a:cxnLst/>
            <a:rect r="r" b="b" t="t" l="l"/>
            <a:pathLst>
              <a:path h="8229600" w="7034386">
                <a:moveTo>
                  <a:pt x="0" y="0"/>
                </a:moveTo>
                <a:lnTo>
                  <a:pt x="7034387" y="0"/>
                </a:lnTo>
                <a:lnTo>
                  <a:pt x="70343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1988208" y="3759778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394412" y="-308655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428625"/>
            <a:ext cx="6884367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Setup del Progetto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1581150"/>
            <a:ext cx="7181161" cy="201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LLM utilizzato: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Llama 3 8B Instruct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(open-source, eseguito localmente con GPT4All).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988208" y="4383726"/>
            <a:ext cx="4903740" cy="295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Motivazioni della scelta: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Modello open-source senza costi di utilizzo.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Equilibrio tra performance e risorse computazionali.</a:t>
            </a:r>
          </a:p>
          <a:p>
            <a:pPr algn="l">
              <a:lnSpc>
                <a:spcPts val="274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85345" y="4245613"/>
            <a:ext cx="4692360" cy="303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Dataset usati per la valutazione:</a:t>
            </a:r>
          </a:p>
          <a:p>
            <a:pPr algn="l">
              <a:lnSpc>
                <a:spcPts val="3476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DSTC9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: dataset di dialoghi human-to-chatbot.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EE9F28"/>
                </a:solidFill>
                <a:latin typeface="Barlow"/>
                <a:ea typeface="Barlow"/>
                <a:cs typeface="Barlow"/>
                <a:sym typeface="Barlow"/>
              </a:rPr>
              <a:t>Topical-Chat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: dataset usato in G-EVAL per confronto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1988208" y="7671438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11957" y="3759778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711957" y="7671438"/>
            <a:ext cx="4670268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7414266" y="5668286"/>
            <a:ext cx="3459468" cy="3590014"/>
          </a:xfrm>
          <a:custGeom>
            <a:avLst/>
            <a:gdLst/>
            <a:ahLst/>
            <a:cxnLst/>
            <a:rect r="r" b="b" t="t" l="l"/>
            <a:pathLst>
              <a:path h="3590014" w="3459468">
                <a:moveTo>
                  <a:pt x="0" y="0"/>
                </a:moveTo>
                <a:lnTo>
                  <a:pt x="3459468" y="0"/>
                </a:lnTo>
                <a:lnTo>
                  <a:pt x="3459468" y="3590014"/>
                </a:lnTo>
                <a:lnTo>
                  <a:pt x="0" y="35900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658476" y="3070759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94412" y="5668286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11598" y="5894466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6803" t="0" r="-12555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18782" y="-5693560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0"/>
            <a:ext cx="10525029" cy="10287000"/>
          </a:xfrm>
          <a:prstGeom prst="rect">
            <a:avLst/>
          </a:prstGeom>
          <a:solidFill>
            <a:srgbClr val="7177A3">
              <a:alpha val="44706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428625" y="514350"/>
            <a:ext cx="583219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Criteri di Valutazione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1581150"/>
            <a:ext cx="8943960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Task principale: </a:t>
            </a: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valutare la qualità del dialogo usando G-EVAL.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2772115"/>
            <a:ext cx="8707034" cy="392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Metriche usate: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rPr>
              <a:t>Overall Quality :</a:t>
            </a:r>
          </a:p>
          <a:p>
            <a:pPr algn="l">
              <a:lnSpc>
                <a:spcPts val="2749"/>
              </a:lnSpc>
            </a:pPr>
          </a:p>
          <a:p>
            <a:pPr algn="l" marL="1079499" indent="-359833" lvl="2">
              <a:lnSpc>
                <a:spcPts val="2749"/>
              </a:lnSpc>
              <a:buFont typeface="Arial"/>
              <a:buChar char="⚬"/>
            </a:pPr>
            <a:r>
              <a:rPr lang="en-US" sz="2499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rPr>
              <a:t>Naturalezza</a:t>
            </a:r>
          </a:p>
          <a:p>
            <a:pPr algn="l">
              <a:lnSpc>
                <a:spcPts val="2749"/>
              </a:lnSpc>
            </a:pPr>
          </a:p>
          <a:p>
            <a:pPr algn="l" marL="1079499" indent="-359833" lvl="2">
              <a:lnSpc>
                <a:spcPts val="2749"/>
              </a:lnSpc>
              <a:buFont typeface="Arial"/>
              <a:buChar char="⚬"/>
            </a:pPr>
            <a:r>
              <a:rPr lang="en-US" sz="2499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rPr>
              <a:t>Coerenza</a:t>
            </a:r>
          </a:p>
          <a:p>
            <a:pPr algn="l">
              <a:lnSpc>
                <a:spcPts val="2749"/>
              </a:lnSpc>
            </a:pPr>
          </a:p>
          <a:p>
            <a:pPr algn="l" marL="1079499" indent="-359833" lvl="2">
              <a:lnSpc>
                <a:spcPts val="2749"/>
              </a:lnSpc>
              <a:buFont typeface="Arial"/>
              <a:buChar char="⚬"/>
            </a:pPr>
            <a:r>
              <a:rPr lang="en-US" sz="2499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rPr>
              <a:t>Coinvolgimento</a:t>
            </a:r>
          </a:p>
          <a:p>
            <a:pPr algn="l">
              <a:lnSpc>
                <a:spcPts val="2749"/>
              </a:lnSpc>
            </a:pPr>
          </a:p>
          <a:p>
            <a:pPr algn="l" marL="1079499" indent="-359833" lvl="2">
              <a:lnSpc>
                <a:spcPts val="2749"/>
              </a:lnSpc>
              <a:buFont typeface="Arial"/>
              <a:buChar char="⚬"/>
            </a:pPr>
            <a:r>
              <a:rPr lang="en-US" sz="2499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rPr>
              <a:t>Concretezza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534554" y="3990778"/>
            <a:ext cx="6067269" cy="6296222"/>
          </a:xfrm>
          <a:custGeom>
            <a:avLst/>
            <a:gdLst/>
            <a:ahLst/>
            <a:cxnLst/>
            <a:rect r="r" b="b" t="t" l="l"/>
            <a:pathLst>
              <a:path h="6296222" w="6067269">
                <a:moveTo>
                  <a:pt x="0" y="0"/>
                </a:moveTo>
                <a:lnTo>
                  <a:pt x="6067268" y="0"/>
                </a:lnTo>
                <a:lnTo>
                  <a:pt x="6067268" y="6296222"/>
                </a:lnTo>
                <a:lnTo>
                  <a:pt x="0" y="6296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37193" y="2401281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8"/>
                </a:lnTo>
                <a:lnTo>
                  <a:pt x="0" y="878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-5693560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8" y="0"/>
                </a:lnTo>
                <a:lnTo>
                  <a:pt x="8785068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631973" y="-3986481"/>
            <a:ext cx="8785068" cy="8785068"/>
          </a:xfrm>
          <a:custGeom>
            <a:avLst/>
            <a:gdLst/>
            <a:ahLst/>
            <a:cxnLst/>
            <a:rect r="r" b="b" t="t" l="l"/>
            <a:pathLst>
              <a:path h="8785068" w="8785068">
                <a:moveTo>
                  <a:pt x="0" y="0"/>
                </a:moveTo>
                <a:lnTo>
                  <a:pt x="8785069" y="0"/>
                </a:lnTo>
                <a:lnTo>
                  <a:pt x="8785069" y="8785069"/>
                </a:lnTo>
                <a:lnTo>
                  <a:pt x="0" y="8785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3616" y="-5088036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8625" y="428625"/>
            <a:ext cx="4826664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Implementazione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589191" y="6815086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8625" y="1581150"/>
            <a:ext cx="9637560" cy="192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Generazione della Chain-of-Thought (CoT)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LLM genera step intermedi per migliorare la valutazione.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Prompt specifico per guidare il modello a produrre CoT chiara.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4909" y="5449836"/>
            <a:ext cx="8668385" cy="365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Prompt Design: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Formattazione rigorosa per evitare risposte non strutturate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Prompt differenziati per:</a:t>
            </a:r>
          </a:p>
          <a:p>
            <a:pPr algn="l">
              <a:lnSpc>
                <a:spcPts val="2749"/>
              </a:lnSpc>
            </a:pPr>
          </a:p>
          <a:p>
            <a:pPr algn="l" marL="1079499" indent="-359833" lvl="2">
              <a:lnSpc>
                <a:spcPts val="27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Valutazione del dialogo</a:t>
            </a:r>
          </a:p>
          <a:p>
            <a:pPr algn="l">
              <a:lnSpc>
                <a:spcPts val="2749"/>
              </a:lnSpc>
            </a:pPr>
          </a:p>
          <a:p>
            <a:pPr algn="l" marL="1079499" indent="-359833" lvl="2">
              <a:lnSpc>
                <a:spcPts val="27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Valutazione della risposta al dialogo</a:t>
            </a:r>
          </a:p>
          <a:p>
            <a:pPr algn="l">
              <a:lnSpc>
                <a:spcPts val="274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869856">
            <a:off x="-456672" y="5340470"/>
            <a:ext cx="6330777" cy="5555572"/>
          </a:xfrm>
          <a:custGeom>
            <a:avLst/>
            <a:gdLst/>
            <a:ahLst/>
            <a:cxnLst/>
            <a:rect r="r" b="b" t="t" l="l"/>
            <a:pathLst>
              <a:path h="5555572" w="6330777">
                <a:moveTo>
                  <a:pt x="1085845" y="0"/>
                </a:moveTo>
                <a:lnTo>
                  <a:pt x="6330778" y="1356198"/>
                </a:lnTo>
                <a:lnTo>
                  <a:pt x="5244933" y="5555572"/>
                </a:lnTo>
                <a:lnTo>
                  <a:pt x="0" y="4199374"/>
                </a:lnTo>
                <a:lnTo>
                  <a:pt x="1085845" y="0"/>
                </a:lnTo>
                <a:close/>
              </a:path>
            </a:pathLst>
          </a:custGeom>
          <a:blipFill>
            <a:blip r:embed="rId4"/>
            <a:stretch>
              <a:fillRect l="-4802" t="0" r="-480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41591" y="6967486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93991" y="7119886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44994" y="6953660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91909" y="6566756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33294" y="6407443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93991" y="-3424448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046391" y="7272286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11321" y="70487"/>
            <a:ext cx="7341489" cy="8229600"/>
          </a:xfrm>
          <a:custGeom>
            <a:avLst/>
            <a:gdLst/>
            <a:ahLst/>
            <a:cxnLst/>
            <a:rect r="r" b="b" t="t" l="l"/>
            <a:pathLst>
              <a:path h="8229600" w="7341489">
                <a:moveTo>
                  <a:pt x="0" y="0"/>
                </a:moveTo>
                <a:lnTo>
                  <a:pt x="7341489" y="0"/>
                </a:lnTo>
                <a:lnTo>
                  <a:pt x="73414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15260" y="874593"/>
            <a:ext cx="3459468" cy="3590014"/>
          </a:xfrm>
          <a:custGeom>
            <a:avLst/>
            <a:gdLst/>
            <a:ahLst/>
            <a:cxnLst/>
            <a:rect r="r" b="b" t="t" l="l"/>
            <a:pathLst>
              <a:path h="3590014" w="3459468">
                <a:moveTo>
                  <a:pt x="0" y="0"/>
                </a:moveTo>
                <a:lnTo>
                  <a:pt x="3459468" y="0"/>
                </a:lnTo>
                <a:lnTo>
                  <a:pt x="3459468" y="3590014"/>
                </a:lnTo>
                <a:lnTo>
                  <a:pt x="0" y="3590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9306" t="0" r="-10052" b="-108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135" y="2419795"/>
            <a:ext cx="11366121" cy="5923179"/>
          </a:xfrm>
          <a:custGeom>
            <a:avLst/>
            <a:gdLst/>
            <a:ahLst/>
            <a:cxnLst/>
            <a:rect r="r" b="b" t="t" l="l"/>
            <a:pathLst>
              <a:path h="5923179" w="11366121">
                <a:moveTo>
                  <a:pt x="0" y="0"/>
                </a:moveTo>
                <a:lnTo>
                  <a:pt x="11366121" y="0"/>
                </a:lnTo>
                <a:lnTo>
                  <a:pt x="11366121" y="5923179"/>
                </a:lnTo>
                <a:lnTo>
                  <a:pt x="0" y="5923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53" t="-19801" r="-7902" b="-128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56665" y="2419795"/>
            <a:ext cx="4376619" cy="648969"/>
          </a:xfrm>
          <a:custGeom>
            <a:avLst/>
            <a:gdLst/>
            <a:ahLst/>
            <a:cxnLst/>
            <a:rect r="r" b="b" t="t" l="l"/>
            <a:pathLst>
              <a:path h="648969" w="4376619">
                <a:moveTo>
                  <a:pt x="0" y="0"/>
                </a:moveTo>
                <a:lnTo>
                  <a:pt x="4376618" y="0"/>
                </a:lnTo>
                <a:lnTo>
                  <a:pt x="4376618" y="648969"/>
                </a:lnTo>
                <a:lnTo>
                  <a:pt x="0" y="648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272" t="-324844" r="-28207" b="-18186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533400"/>
            <a:ext cx="9708342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5"/>
              </a:lnSpc>
              <a:spcBef>
                <a:spcPct val="0"/>
              </a:spcBef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Prompt per la Valutazione del Dialogo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135" y="1581150"/>
            <a:ext cx="769175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Prompt usato per valutare il dialogo completo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56665" y="1537729"/>
            <a:ext cx="437661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Esempio di output atteso: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30623" y="-8476776"/>
            <a:ext cx="12536192" cy="14052714"/>
          </a:xfrm>
          <a:custGeom>
            <a:avLst/>
            <a:gdLst/>
            <a:ahLst/>
            <a:cxnLst/>
            <a:rect r="r" b="b" t="t" l="l"/>
            <a:pathLst>
              <a:path h="14052714" w="12536192">
                <a:moveTo>
                  <a:pt x="0" y="0"/>
                </a:moveTo>
                <a:lnTo>
                  <a:pt x="12536193" y="0"/>
                </a:lnTo>
                <a:lnTo>
                  <a:pt x="12536193" y="14052714"/>
                </a:lnTo>
                <a:lnTo>
                  <a:pt x="0" y="14052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44653">
            <a:off x="12712123" y="5101441"/>
            <a:ext cx="4993902" cy="4200208"/>
          </a:xfrm>
          <a:custGeom>
            <a:avLst/>
            <a:gdLst/>
            <a:ahLst/>
            <a:cxnLst/>
            <a:rect r="r" b="b" t="t" l="l"/>
            <a:pathLst>
              <a:path h="4200208" w="4993902">
                <a:moveTo>
                  <a:pt x="0" y="0"/>
                </a:moveTo>
                <a:lnTo>
                  <a:pt x="4993902" y="0"/>
                </a:lnTo>
                <a:lnTo>
                  <a:pt x="4993902" y="4200207"/>
                </a:lnTo>
                <a:lnTo>
                  <a:pt x="0" y="4200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8625" y="2367938"/>
            <a:ext cx="10577065" cy="7448820"/>
          </a:xfrm>
          <a:custGeom>
            <a:avLst/>
            <a:gdLst/>
            <a:ahLst/>
            <a:cxnLst/>
            <a:rect r="r" b="b" t="t" l="l"/>
            <a:pathLst>
              <a:path h="7448820" w="10577065">
                <a:moveTo>
                  <a:pt x="0" y="0"/>
                </a:moveTo>
                <a:lnTo>
                  <a:pt x="10577065" y="0"/>
                </a:lnTo>
                <a:lnTo>
                  <a:pt x="10577065" y="7448820"/>
                </a:lnTo>
                <a:lnTo>
                  <a:pt x="0" y="7448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72" t="-15496" r="-6327" b="-2414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428625"/>
            <a:ext cx="10571952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Prompt per la Valutazione della Risposta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1581150"/>
            <a:ext cx="12249434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b="true" sz="30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Prompt specifico per la valutazione della  risposta generata dal sistema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1" t="-7978" r="0" b="-150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625" y="6181677"/>
            <a:ext cx="6878727" cy="2917065"/>
          </a:xfrm>
          <a:custGeom>
            <a:avLst/>
            <a:gdLst/>
            <a:ahLst/>
            <a:cxnLst/>
            <a:rect r="r" b="b" t="t" l="l"/>
            <a:pathLst>
              <a:path h="2917065" w="6878727">
                <a:moveTo>
                  <a:pt x="0" y="0"/>
                </a:moveTo>
                <a:lnTo>
                  <a:pt x="6878727" y="0"/>
                </a:lnTo>
                <a:lnTo>
                  <a:pt x="6878727" y="2917066"/>
                </a:lnTo>
                <a:lnTo>
                  <a:pt x="0" y="291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14" t="-8440" r="-42933" b="-300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83095">
            <a:off x="10580576" y="5158052"/>
            <a:ext cx="9993215" cy="8507198"/>
          </a:xfrm>
          <a:custGeom>
            <a:avLst/>
            <a:gdLst/>
            <a:ahLst/>
            <a:cxnLst/>
            <a:rect r="r" b="b" t="t" l="l"/>
            <a:pathLst>
              <a:path h="8507198" w="9993215">
                <a:moveTo>
                  <a:pt x="0" y="0"/>
                </a:moveTo>
                <a:lnTo>
                  <a:pt x="9993215" y="0"/>
                </a:lnTo>
                <a:lnTo>
                  <a:pt x="9993215" y="8507198"/>
                </a:lnTo>
                <a:lnTo>
                  <a:pt x="0" y="850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8625" y="428625"/>
            <a:ext cx="16794940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Metriche di Meta-Valutazione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8625" y="1581150"/>
            <a:ext cx="9309100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Obiettivo: </a:t>
            </a:r>
            <a:r>
              <a:rPr lang="en-US" sz="2499">
                <a:solidFill>
                  <a:srgbClr val="F4F4F4"/>
                </a:solidFill>
                <a:latin typeface="Barlow"/>
                <a:ea typeface="Barlow"/>
                <a:cs typeface="Barlow"/>
                <a:sym typeface="Barlow"/>
              </a:rPr>
              <a:t>calcolo della correlazione di G-EVAL con il giudizio umano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8625" y="2413000"/>
            <a:ext cx="2215832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Metriche usate: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625" y="3210671"/>
            <a:ext cx="4916170" cy="175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Spearman’s Rank Correlation (ρ)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Kendall’s Tau (τ)</a:t>
            </a:r>
          </a:p>
          <a:p>
            <a:pPr algn="l">
              <a:lnSpc>
                <a:spcPts val="2749"/>
              </a:lnSpc>
            </a:pPr>
          </a:p>
          <a:p>
            <a:pPr algn="l" marL="539749" indent="-269875" lvl="1">
              <a:lnSpc>
                <a:spcPts val="2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Pearson’s Correlation (r)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8849" y="5397452"/>
            <a:ext cx="589692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b="true" sz="2499">
                <a:solidFill>
                  <a:srgbClr val="EE9F28"/>
                </a:solidFill>
                <a:latin typeface="Barlow Bold"/>
                <a:ea typeface="Barlow Bold"/>
                <a:cs typeface="Barlow Bold"/>
                <a:sym typeface="Barlow Bold"/>
              </a:rPr>
              <a:t>Formula per la media pesata dei punteggi: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602789" y="-6000111"/>
            <a:ext cx="14743208" cy="16526716"/>
          </a:xfrm>
          <a:custGeom>
            <a:avLst/>
            <a:gdLst/>
            <a:ahLst/>
            <a:cxnLst/>
            <a:rect r="r" b="b" t="t" l="l"/>
            <a:pathLst>
              <a:path h="16526716" w="14743208">
                <a:moveTo>
                  <a:pt x="0" y="0"/>
                </a:moveTo>
                <a:lnTo>
                  <a:pt x="14743208" y="0"/>
                </a:lnTo>
                <a:lnTo>
                  <a:pt x="14743208" y="16526716"/>
                </a:lnTo>
                <a:lnTo>
                  <a:pt x="0" y="16526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886710" y="6832150"/>
            <a:ext cx="287934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DAGePRfv5Zc</dc:identifier>
  <dcterms:modified xsi:type="dcterms:W3CDTF">2011-08-01T06:04:30Z</dcterms:modified>
  <cp:revision>1</cp:revision>
  <dc:title>G-EVAL-Dialogue</dc:title>
</cp:coreProperties>
</file>